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8" r:id="rId2"/>
    <p:sldId id="259" r:id="rId3"/>
    <p:sldId id="279" r:id="rId4"/>
    <p:sldId id="280" r:id="rId5"/>
    <p:sldId id="281" r:id="rId6"/>
    <p:sldId id="289" r:id="rId7"/>
    <p:sldId id="283" r:id="rId8"/>
    <p:sldId id="284" r:id="rId9"/>
    <p:sldId id="290" r:id="rId10"/>
    <p:sldId id="291" r:id="rId11"/>
    <p:sldId id="287" r:id="rId12"/>
    <p:sldId id="28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E05BE-3708-5940-BE29-734AFB944FF8}" type="datetimeFigureOut">
              <a:rPr lang="en-US"/>
              <a:pPr>
                <a:defRPr/>
              </a:pPr>
              <a:t>11/10/14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F69C6-9D81-9548-8F80-DEEDEA26E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47D5-F7A9-354F-8435-79C37311C326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BDB5-D9FF-FC43-9A2B-92EA9F59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03C-2641-2247-B65E-12E122986E9D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81A2-A49B-F64C-A559-5793C894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7F01-1511-344E-B499-10BFAA1ECC05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7C48-BCA9-FB47-8ADD-C90FCEA0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EE83-4855-8B4B-91B9-48BEB7469D73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5EFD-B528-6641-AB6D-E22D20BE6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9E07-05B2-0440-993D-D8847AAA0AFB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409A-BAD9-9B47-8CD6-B7848C935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497-9ED3-E644-B90E-87DE044FB5E6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80D-95BB-2745-A13C-D4111489B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B8F9-CA51-0145-B800-8F91530CFA0B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1318-1E6A-8441-A090-5AD8646F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42AF-063C-DE46-AACA-B034838D78F0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9DD-5100-8C48-A16F-BDFF37164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CC4B-ABBB-7E44-B196-5FD86D97E12C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FE35-17F9-3941-9838-FB5B12F32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29D-00B4-F04B-96A6-3568A9A4B4B3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BC92-163A-2D43-A288-327D1D5B9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595C-B2E6-C34C-80C5-8BB02F70583F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F9-4B13-834A-81C3-0C5B0CFDE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D19A5F9-6F8E-1A40-8C2B-33F8F6D820AE}" type="datetimeFigureOut">
              <a:rPr lang="en-US" smtClean="0"/>
              <a:pPr>
                <a:defRPr/>
              </a:pPr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B3CAC3-DF0C-CB49-A959-BABE7A45B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69" y="2341536"/>
            <a:ext cx="2863989" cy="3467927"/>
          </a:xfrm>
          <a:prstGeom prst="rect">
            <a:avLst/>
          </a:prstGeom>
        </p:spPr>
      </p:pic>
      <p:pic>
        <p:nvPicPr>
          <p:cNvPr id="5" name="Picture 12" descr="imag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2179" y="3965237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mages-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6334" y="1501437"/>
            <a:ext cx="3035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mages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5544" y="1295482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50" y="-23067"/>
            <a:ext cx="574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Infectious Diseases</a:t>
            </a:r>
          </a:p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Lesson </a:t>
            </a:r>
            <a:r>
              <a:rPr lang="en-US" sz="3600" b="1" dirty="0" smtClean="0">
                <a:latin typeface="Gill Sans" charset="0"/>
                <a:cs typeface="Gill Sans" charset="0"/>
              </a:rPr>
              <a:t>4.2</a:t>
            </a:r>
            <a:endParaRPr lang="en-US" sz="3600" b="1" dirty="0">
              <a:latin typeface="Gill Sans" charset="0"/>
              <a:cs typeface="Gill Sans" charset="0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marL="0" lvl="1" algn="ctr"/>
            <a:endParaRPr lang="en-US" sz="3600" b="1" dirty="0">
              <a:latin typeface="Gill Sans"/>
              <a:cs typeface="Gill Sans"/>
            </a:endParaRPr>
          </a:p>
          <a:p>
            <a:pPr algn="ctr"/>
            <a:endParaRPr lang="en-US" sz="3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5211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46636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Diseases </a:t>
            </a:r>
            <a:r>
              <a:rPr lang="en-US" sz="2800" b="1" dirty="0" smtClean="0"/>
              <a:t>discussed today: </a:t>
            </a:r>
            <a:r>
              <a:rPr lang="en-US" sz="2800" b="1" u="sng" dirty="0"/>
              <a:t>MRSA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gastroenteritis</a:t>
            </a:r>
            <a:r>
              <a:rPr lang="en-US" sz="2800" b="1" dirty="0"/>
              <a:t>, </a:t>
            </a:r>
            <a:r>
              <a:rPr lang="en-US" sz="2800" b="1" u="sng" dirty="0" smtClean="0"/>
              <a:t>botulism</a:t>
            </a:r>
            <a:r>
              <a:rPr lang="en-US" sz="2800" b="1" dirty="0"/>
              <a:t>, </a:t>
            </a:r>
            <a:r>
              <a:rPr lang="en-US" sz="2800" b="1" u="sng" dirty="0" smtClean="0"/>
              <a:t>bacterial </a:t>
            </a:r>
            <a:r>
              <a:rPr lang="en-US" sz="2800" b="1" u="sng" dirty="0"/>
              <a:t>meningitis</a:t>
            </a:r>
            <a:r>
              <a:rPr lang="en-US" sz="2800" b="1" dirty="0"/>
              <a:t>, and </a:t>
            </a:r>
            <a:r>
              <a:rPr lang="en-US" sz="2800" b="1" u="sng" dirty="0"/>
              <a:t>t</a:t>
            </a:r>
            <a:r>
              <a:rPr lang="en-US" sz="2800" b="1" u="sng" dirty="0" smtClean="0"/>
              <a:t>etanus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2500" b="1" dirty="0" smtClean="0"/>
              <a:t>In small groups, complete the table in the worksheet for your assigned </a:t>
            </a:r>
            <a:r>
              <a:rPr lang="en-US" sz="2500" b="1" dirty="0"/>
              <a:t>d</a:t>
            </a:r>
            <a:r>
              <a:rPr lang="en-US" sz="2500" b="1" dirty="0" smtClean="0"/>
              <a:t>isease topic.</a:t>
            </a:r>
            <a:r>
              <a:rPr lang="en-US" sz="2500" b="1" i="1" dirty="0" smtClean="0"/>
              <a:t> </a:t>
            </a:r>
          </a:p>
          <a:p>
            <a:endParaRPr lang="en-US" sz="2500" b="1" i="1" dirty="0"/>
          </a:p>
          <a:p>
            <a:r>
              <a:rPr lang="en-US" sz="2500" b="1" dirty="0"/>
              <a:t>You will then </a:t>
            </a:r>
            <a:r>
              <a:rPr lang="en-US" sz="2500" b="1" dirty="0" smtClean="0"/>
              <a:t>move to another table and teach them about </a:t>
            </a:r>
            <a:r>
              <a:rPr lang="en-US" sz="2500" b="1" dirty="0"/>
              <a:t>your disease.  </a:t>
            </a:r>
            <a:endParaRPr lang="en-US" sz="2500" b="1" dirty="0" smtClean="0"/>
          </a:p>
          <a:p>
            <a:endParaRPr lang="en-US" sz="2500" b="1" dirty="0" smtClean="0"/>
          </a:p>
          <a:p>
            <a:r>
              <a:rPr lang="en-US" sz="2500" b="1" dirty="0" smtClean="0"/>
              <a:t>When </a:t>
            </a:r>
            <a:r>
              <a:rPr lang="en-US" sz="2500" b="1" dirty="0"/>
              <a:t>the other </a:t>
            </a:r>
            <a:r>
              <a:rPr lang="en-US" sz="2500" b="1" dirty="0" smtClean="0"/>
              <a:t>students are teaching, </a:t>
            </a:r>
            <a:r>
              <a:rPr lang="en-US" sz="2500" b="1" dirty="0"/>
              <a:t>fill in the rest of the table.  </a:t>
            </a:r>
            <a:endParaRPr lang="en-US" sz="2500" b="1" i="1" dirty="0" smtClean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679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Wrap Up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848303"/>
            <a:ext cx="82296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2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Why are some pathogenic bacteria able to make toxins? </a:t>
            </a: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818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Homework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2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Complete the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Jigsaw table in the worksheet.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2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16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Lesson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After finishing today’s lesson, you will be able to</a:t>
            </a:r>
            <a:r>
              <a:rPr lang="en-US" sz="2400" b="1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escribe </a:t>
            </a:r>
            <a:r>
              <a:rPr lang="en-US" sz="2400" b="1" dirty="0"/>
              <a:t>the symptoms of three </a:t>
            </a:r>
            <a:r>
              <a:rPr lang="en-US" sz="2400" b="1" dirty="0" smtClean="0"/>
              <a:t>diseases caused by bacteria that produce toxins.</a:t>
            </a:r>
          </a:p>
          <a:p>
            <a:pPr>
              <a:buFont typeface="Arial"/>
              <a:buChar char="•"/>
            </a:pPr>
            <a:endParaRPr lang="en-US" sz="2400" b="1" dirty="0"/>
          </a:p>
          <a:p>
            <a:pPr>
              <a:buFont typeface="Arial"/>
              <a:buChar char="•"/>
            </a:pPr>
            <a:r>
              <a:rPr lang="en-US" sz="2400" b="1" dirty="0"/>
              <a:t>d</a:t>
            </a:r>
            <a:r>
              <a:rPr lang="en-US" sz="2400" b="1" dirty="0" smtClean="0"/>
              <a:t>escribe how the bacteria in each disease use their toxins to make the host sick.</a:t>
            </a:r>
          </a:p>
          <a:p>
            <a:pPr>
              <a:buFont typeface="Arial"/>
              <a:buChar char="•"/>
            </a:pPr>
            <a:endParaRPr lang="en-US" sz="2400" b="1" dirty="0"/>
          </a:p>
          <a:p>
            <a:pPr lvl="0">
              <a:buFont typeface="Arial"/>
              <a:buChar char="•"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 marL="0" lvl="1" indent="0">
              <a:buNone/>
              <a:defRPr/>
            </a:pPr>
            <a:endParaRPr lang="en-US" sz="1500" dirty="0" smtClean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>
              <a:buFont typeface="Arial"/>
              <a:buNone/>
              <a:defRPr/>
            </a:pPr>
            <a:endParaRPr lang="en-US" sz="2400" b="1" u="sng" dirty="0" smtClean="0"/>
          </a:p>
          <a:p>
            <a:pPr marL="0" indent="0"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Look at the next four images. </a:t>
            </a:r>
            <a:endParaRPr lang="en-US" sz="2800" b="1" dirty="0" smtClean="0">
              <a:ea typeface="ＭＳ Ｐゴシック" charset="-128"/>
              <a:cs typeface="ＭＳ Ｐゴシック" charset="-128"/>
            </a:endParaRPr>
          </a:p>
          <a:p>
            <a:pPr marL="0" lvl="0" indent="0">
              <a:buNone/>
            </a:pP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What </a:t>
            </a:r>
            <a:r>
              <a:rPr lang="en-US" sz="2800" b="1" dirty="0">
                <a:ea typeface="ＭＳ Ｐゴシック" charset="-128"/>
                <a:cs typeface="ＭＳ Ｐゴシック" charset="-128"/>
              </a:rPr>
              <a:t>is the common link between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314450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04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893" y="1498600"/>
            <a:ext cx="65262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2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m-before-and-af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5" y="1741506"/>
            <a:ext cx="5607896" cy="37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4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rsa.jpg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 bwMode="auto">
          <a:xfrm>
            <a:off x="457200" y="116601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33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Thoughts?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7" y="1663700"/>
            <a:ext cx="2746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2851" r="113"/>
          <a:stretch/>
        </p:blipFill>
        <p:spPr bwMode="auto">
          <a:xfrm>
            <a:off x="4709160" y="1663700"/>
            <a:ext cx="29992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mrsa.jpg"/>
          <p:cNvPicPr>
            <a:picLocks noChangeAspect="1"/>
          </p:cNvPicPr>
          <p:nvPr/>
        </p:nvPicPr>
        <p:blipFill rotWithShape="1">
          <a:blip r:embed="rId4"/>
          <a:srcRect l="630" r="385"/>
          <a:stretch/>
        </p:blipFill>
        <p:spPr bwMode="auto">
          <a:xfrm>
            <a:off x="4956099" y="3744918"/>
            <a:ext cx="2412415" cy="1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kim-before-and-af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7" y="3744917"/>
            <a:ext cx="2746375" cy="18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15" y="274638"/>
            <a:ext cx="8596891" cy="1143000"/>
          </a:xfrm>
        </p:spPr>
        <p:txBody>
          <a:bodyPr/>
          <a:lstStyle/>
          <a:p>
            <a:pPr lvl="0"/>
            <a:r>
              <a:rPr lang="en-US" dirty="0" smtClean="0">
                <a:ea typeface="ＭＳ Ｐゴシック" charset="-128"/>
              </a:rPr>
              <a:t>All of the above diseases are caused by bacteria that have toxins!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341"/>
            <a:ext cx="8229600" cy="4525963"/>
          </a:xfrm>
        </p:spPr>
        <p:txBody>
          <a:bodyPr/>
          <a:lstStyle/>
          <a:p>
            <a:pPr lvl="0" eaLnBrk="0" hangingPunct="0">
              <a:defRPr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What is a toxin?</a:t>
            </a:r>
          </a:p>
          <a:p>
            <a:pPr lvl="0" eaLnBrk="0" hangingPunct="0">
              <a:defRPr/>
            </a:pPr>
            <a:endParaRPr lang="en-US" sz="2800" b="1" dirty="0">
              <a:ea typeface="ＭＳ Ｐゴシック" charset="-128"/>
              <a:cs typeface="ＭＳ Ｐゴシック" charset="-128"/>
            </a:endParaRPr>
          </a:p>
          <a:p>
            <a:pPr lvl="0" eaLnBrk="0" hangingPunct="0">
              <a:defRPr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How might bacteria </a:t>
            </a: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use toxins?</a:t>
            </a:r>
          </a:p>
          <a:p>
            <a:pPr lvl="0" eaLnBrk="0" hangingPunct="0">
              <a:defRPr/>
            </a:pPr>
            <a:endParaRPr lang="en-US" sz="2800" b="1" dirty="0">
              <a:ea typeface="ＭＳ Ｐゴシック" charset="-128"/>
              <a:cs typeface="ＭＳ Ｐゴシック" charset="-128"/>
            </a:endParaRPr>
          </a:p>
          <a:p>
            <a:pPr lvl="0" eaLnBrk="0" hangingPunct="0">
              <a:defRPr/>
            </a:pPr>
            <a:r>
              <a:rPr lang="en-US" sz="2800" b="1" dirty="0"/>
              <a:t>How might using </a:t>
            </a:r>
            <a:r>
              <a:rPr lang="en-US" sz="2800" b="1" dirty="0" smtClean="0"/>
              <a:t>toxins </a:t>
            </a:r>
            <a:r>
              <a:rPr lang="en-US" sz="2800" b="1" dirty="0"/>
              <a:t>help bacteria access nutrients? </a:t>
            </a:r>
          </a:p>
        </p:txBody>
      </p:sp>
    </p:spTree>
    <p:extLst>
      <p:ext uri="{BB962C8B-B14F-4D97-AF65-F5344CB8AC3E}">
        <p14:creationId xmlns:p14="http://schemas.microsoft.com/office/powerpoint/2010/main" val="115767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11509</TotalTime>
  <Words>182</Words>
  <Application>Microsoft Macintosh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PowerPoint Presentation</vt:lpstr>
      <vt:lpstr>Lesson Objectives: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of the above diseases are caused by bacteria that have toxins!</vt:lpstr>
      <vt:lpstr>Activity</vt:lpstr>
      <vt:lpstr>PowerPoint Presentation</vt:lpstr>
      <vt:lpstr>PowerPoint Presentation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51</cp:revision>
  <dcterms:created xsi:type="dcterms:W3CDTF">2014-02-28T16:37:15Z</dcterms:created>
  <dcterms:modified xsi:type="dcterms:W3CDTF">2014-11-10T20:23:37Z</dcterms:modified>
</cp:coreProperties>
</file>